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aleway"/>
      <p:regular r:id="rId42"/>
      <p:bold r:id="rId43"/>
      <p:italic r:id="rId44"/>
      <p:boldItalic r:id="rId45"/>
    </p:embeddedFont>
    <p:embeddedFont>
      <p:font typeface="Caveat"/>
      <p:regular r:id="rId46"/>
      <p:bold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aleway-regular.fntdata"/><Relationship Id="rId41" Type="http://schemas.openxmlformats.org/officeDocument/2006/relationships/slide" Target="slides/slide36.xml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Caveat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regular.fntdata"/><Relationship Id="rId47" Type="http://schemas.openxmlformats.org/officeDocument/2006/relationships/font" Target="fonts/Caveat-bold.fntdata"/><Relationship Id="rId49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6.xml"/><Relationship Id="rId55" Type="http://schemas.openxmlformats.org/officeDocument/2006/relationships/font" Target="fonts/Lato-boldItalic.fntdata"/><Relationship Id="rId10" Type="http://schemas.openxmlformats.org/officeDocument/2006/relationships/slide" Target="slides/slide5.xml"/><Relationship Id="rId54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7e1c3878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67e1c3878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77b35ab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77b35ab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7d2165954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67d2165954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7d2165954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7d2165954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7d2165954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7d2165954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7d2165954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67d2165954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8150324dd30ea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8150324dd30ea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8150324dd30ea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8150324dd30ea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8150324dd30ea7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8150324dd30ea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6e184e926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6e184e926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7acf4369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7acf4369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e184e926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6e184e926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e184e926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6e184e926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6e184e926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6e184e926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6e184e926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6e184e926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e184e9261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6e184e9261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07e1de4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c07e1de4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6e184e9261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6e184e9261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65331a12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65331a12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6e184e926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6e184e926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2f827cc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c2f827cc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7acf4369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67acf4369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6e184e9261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6e184e9261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7a7e4bbe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7a7e4bbe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6e184e9261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6e184e9261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77ccea8e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77ccea8e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e184e9261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6e184e9261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a7e4bbec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a7e4bbec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a7e4bbec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7a7e4bbec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7e1c387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7e1c387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66960b5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766960b5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8f6f180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78f6f180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dc5a2b6e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dc5a2b6e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7d216595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7d21659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7acf4369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7acf4369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11" Type="http://schemas.openxmlformats.org/officeDocument/2006/relationships/image" Target="../media/image1.png"/><Relationship Id="rId10" Type="http://schemas.openxmlformats.org/officeDocument/2006/relationships/image" Target="../media/image2.png"/><Relationship Id="rId12" Type="http://schemas.openxmlformats.org/officeDocument/2006/relationships/image" Target="../media/image9.png"/><Relationship Id="rId9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Aprendizaje Automático 1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Introducción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2700" y="2428125"/>
            <a:ext cx="2761300" cy="27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/>
          <p:nvPr/>
        </p:nvSpPr>
        <p:spPr>
          <a:xfrm>
            <a:off x="2365300" y="1796950"/>
            <a:ext cx="952200" cy="62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Datos</a:t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644900" y="1796950"/>
            <a:ext cx="1259400" cy="62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Reglas</a:t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5519275" y="1796950"/>
            <a:ext cx="1259400" cy="62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Resultados</a:t>
            </a: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2365300" y="3132075"/>
            <a:ext cx="952200" cy="62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Datos</a:t>
            </a: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5519275" y="3132075"/>
            <a:ext cx="1259400" cy="62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Reglas</a:t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3644900" y="3132075"/>
            <a:ext cx="1259400" cy="62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Resultados</a:t>
            </a: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393600" y="1993900"/>
            <a:ext cx="175200" cy="2298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3393600" y="3329025"/>
            <a:ext cx="175200" cy="2298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cxnSp>
        <p:nvCxnSpPr>
          <p:cNvPr id="194" name="Google Shape;194;p22"/>
          <p:cNvCxnSpPr/>
          <p:nvPr/>
        </p:nvCxnSpPr>
        <p:spPr>
          <a:xfrm flipH="1" rot="10800000">
            <a:off x="5007488" y="2106100"/>
            <a:ext cx="4086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2"/>
          <p:cNvSpPr txBox="1"/>
          <p:nvPr/>
        </p:nvSpPr>
        <p:spPr>
          <a:xfrm>
            <a:off x="475075" y="1396750"/>
            <a:ext cx="63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Enfoque tradicional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475075" y="2674738"/>
            <a:ext cx="63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Enfoque aprendizaje automático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7" name="Google Shape;197;p22"/>
          <p:cNvCxnSpPr/>
          <p:nvPr/>
        </p:nvCxnSpPr>
        <p:spPr>
          <a:xfrm flipH="1" rot="10800000">
            <a:off x="5007475" y="3441225"/>
            <a:ext cx="4086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2"/>
          <p:cNvSpPr txBox="1"/>
          <p:nvPr/>
        </p:nvSpPr>
        <p:spPr>
          <a:xfrm>
            <a:off x="5007475" y="4095125"/>
            <a:ext cx="242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Y después si las usamos para obtener resultados a partir de nuevos datos.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917175"/>
            <a:ext cx="6057900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/>
          <p:nvPr/>
        </p:nvSpPr>
        <p:spPr>
          <a:xfrm>
            <a:off x="3606450" y="3756400"/>
            <a:ext cx="2211900" cy="10047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Clasificación: Aprendizaje supervisado, no supervisado y por refuerzo.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44"/>
              <a:t>Supervised, unsupervised and reinforcement learning</a:t>
            </a:r>
            <a:endParaRPr sz="2044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5189100" y="69487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Aprendizaje supervisado</a:t>
            </a:r>
            <a:endParaRPr/>
          </a:p>
        </p:txBody>
      </p:sp>
      <p:sp>
        <p:nvSpPr>
          <p:cNvPr id="215" name="Google Shape;215;p25"/>
          <p:cNvSpPr txBox="1"/>
          <p:nvPr>
            <p:ph idx="2" type="body"/>
          </p:nvPr>
        </p:nvSpPr>
        <p:spPr>
          <a:xfrm>
            <a:off x="5152350" y="18991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374151"/>
                </a:solidFill>
              </a:rPr>
              <a:t>El algoritmo recibe un conjunto de datos de entrenamiento que consta de ejemplos </a:t>
            </a:r>
            <a:r>
              <a:rPr b="1" lang="es-419">
                <a:solidFill>
                  <a:srgbClr val="374151"/>
                </a:solidFill>
              </a:rPr>
              <a:t>etiquetados,</a:t>
            </a:r>
            <a:r>
              <a:rPr lang="es-419">
                <a:solidFill>
                  <a:srgbClr val="374151"/>
                </a:solidFill>
              </a:rPr>
              <a:t> es decir, cada ejemplo viene acompañado de la etiqueta o clase a la que pertenece o un valor. 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374151"/>
                </a:solidFill>
              </a:rPr>
              <a:t>El objetivo del algoritmo es aprender una función o modelo que pueda mapear las entradas (características) a las salidas (etiquetas) correspondientes. </a:t>
            </a:r>
            <a:endParaRPr sz="1400"/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925" y="891850"/>
            <a:ext cx="3198601" cy="32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Aprendizaje no supervisado</a:t>
            </a:r>
            <a:endParaRPr/>
          </a:p>
        </p:txBody>
      </p:sp>
      <p:sp>
        <p:nvSpPr>
          <p:cNvPr id="222" name="Google Shape;222;p26"/>
          <p:cNvSpPr txBox="1"/>
          <p:nvPr>
            <p:ph idx="2" type="body"/>
          </p:nvPr>
        </p:nvSpPr>
        <p:spPr>
          <a:xfrm>
            <a:off x="597575" y="235207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374151"/>
                </a:solidFill>
              </a:rPr>
              <a:t>No se proporcionan etiquetas en el conjunto de datos de entrenamiento. 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374151"/>
                </a:solidFill>
              </a:rPr>
              <a:t>El objetivo es descubrir patrones y estructuras ocultas en los datos sin guía explícita. 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374151"/>
                </a:solidFill>
              </a:rPr>
              <a:t>Los algoritmos de aprendizaje no supervisado se utilizan principalmente para problemas de agrupamiento (clustering) y reducción de dimensionalidad.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838" y="146300"/>
            <a:ext cx="3933825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125" y="2794975"/>
            <a:ext cx="3101265" cy="21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Aprendizaje por refuerzo</a:t>
            </a:r>
            <a:endParaRPr/>
          </a:p>
        </p:txBody>
      </p:sp>
      <p:sp>
        <p:nvSpPr>
          <p:cNvPr id="230" name="Google Shape;230;p27"/>
          <p:cNvSpPr txBox="1"/>
          <p:nvPr>
            <p:ph idx="2" type="body"/>
          </p:nvPr>
        </p:nvSpPr>
        <p:spPr>
          <a:xfrm>
            <a:off x="597575" y="2352075"/>
            <a:ext cx="3374400" cy="25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374151"/>
                </a:solidFill>
              </a:rPr>
              <a:t>Un agente interactúa con un entorno y aprende a través de ensayo y error para maximizar una recompensa acumulativa. 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374151"/>
                </a:solidFill>
              </a:rPr>
              <a:t>El agente toma decisiones en función de su estado actual y recibe recompensas o castigos del entorno en función de esas decisiones. 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374151"/>
                </a:solidFill>
              </a:rPr>
              <a:t>El objetivo es aprender una política que maximice la recompensa a largo plazo.</a:t>
            </a:r>
            <a:endParaRPr>
              <a:solidFill>
                <a:srgbClr val="374151"/>
              </a:solidFill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700" y="130500"/>
            <a:ext cx="4396301" cy="30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877" y="3456299"/>
            <a:ext cx="1401948" cy="16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Clasificación vs Regresión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44"/>
              <a:t>Tipos de problemas de Aprendizaje Supervisado</a:t>
            </a:r>
            <a:endParaRPr sz="2044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Problemas de Clasificación</a:t>
            </a:r>
            <a:endParaRPr/>
          </a:p>
        </p:txBody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729450" y="2078875"/>
            <a:ext cx="7688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374151"/>
                </a:solidFill>
                <a:latin typeface="system-ui"/>
                <a:ea typeface="system-ui"/>
                <a:cs typeface="system-ui"/>
                <a:sym typeface="system-ui"/>
              </a:rPr>
              <a:t>Clasificación implica predecir una etiqueta o clase a partir de un conjunto de características. </a:t>
            </a:r>
            <a:endParaRPr sz="1400">
              <a:solidFill>
                <a:srgbClr val="374151"/>
              </a:solidFill>
              <a:latin typeface="system-ui"/>
              <a:ea typeface="system-ui"/>
              <a:cs typeface="system-ui"/>
              <a:sym typeface="system-ui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74151"/>
              </a:solidFill>
              <a:latin typeface="system-ui"/>
              <a:ea typeface="system-ui"/>
              <a:cs typeface="system-ui"/>
              <a:sym typeface="system-ui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system-ui"/>
              <a:buChar char="●"/>
            </a:pPr>
            <a:r>
              <a:rPr lang="es-419" sz="1400">
                <a:solidFill>
                  <a:srgbClr val="374151"/>
                </a:solidFill>
                <a:latin typeface="system-ui"/>
                <a:ea typeface="system-ui"/>
                <a:cs typeface="system-ui"/>
                <a:sym typeface="system-ui"/>
              </a:rPr>
              <a:t>Detección de Spam en correo electrónico.</a:t>
            </a:r>
            <a:endParaRPr sz="1400">
              <a:solidFill>
                <a:srgbClr val="374151"/>
              </a:solidFill>
              <a:latin typeface="system-ui"/>
              <a:ea typeface="system-ui"/>
              <a:cs typeface="system-ui"/>
              <a:sym typeface="system-ui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system-ui"/>
              <a:buChar char="●"/>
            </a:pPr>
            <a:r>
              <a:rPr lang="es-419" sz="1400">
                <a:solidFill>
                  <a:srgbClr val="374151"/>
                </a:solidFill>
                <a:latin typeface="system-ui"/>
                <a:ea typeface="system-ui"/>
                <a:cs typeface="system-ui"/>
                <a:sym typeface="system-ui"/>
              </a:rPr>
              <a:t>Reconocimiento facial.</a:t>
            </a:r>
            <a:endParaRPr sz="1400">
              <a:solidFill>
                <a:srgbClr val="374151"/>
              </a:solidFill>
              <a:latin typeface="system-ui"/>
              <a:ea typeface="system-ui"/>
              <a:cs typeface="system-ui"/>
              <a:sym typeface="system-ui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system-ui"/>
              <a:buChar char="●"/>
            </a:pPr>
            <a:r>
              <a:rPr lang="es-419" sz="1400">
                <a:solidFill>
                  <a:srgbClr val="374151"/>
                </a:solidFill>
                <a:latin typeface="system-ui"/>
                <a:ea typeface="system-ui"/>
                <a:cs typeface="system-ui"/>
                <a:sym typeface="system-ui"/>
              </a:rPr>
              <a:t>Detección de fraude.</a:t>
            </a:r>
            <a:endParaRPr sz="1400">
              <a:solidFill>
                <a:srgbClr val="374151"/>
              </a:solidFill>
              <a:latin typeface="system-ui"/>
              <a:ea typeface="system-ui"/>
              <a:cs typeface="system-ui"/>
              <a:sym typeface="system-ui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system-ui"/>
              <a:buChar char="●"/>
            </a:pPr>
            <a:r>
              <a:rPr lang="es-419" sz="1400">
                <a:solidFill>
                  <a:srgbClr val="374151"/>
                </a:solidFill>
                <a:latin typeface="system-ui"/>
                <a:ea typeface="system-ui"/>
                <a:cs typeface="system-ui"/>
                <a:sym typeface="system-ui"/>
              </a:rPr>
              <a:t>Identificación de señales de tránsito.</a:t>
            </a:r>
            <a:endParaRPr sz="1400">
              <a:solidFill>
                <a:srgbClr val="374151"/>
              </a:solidFill>
              <a:latin typeface="system-ui"/>
              <a:ea typeface="system-ui"/>
              <a:cs typeface="system-ui"/>
              <a:sym typeface="system-ui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system-ui"/>
              <a:buChar char="●"/>
            </a:pPr>
            <a:r>
              <a:rPr lang="es-419" sz="1400">
                <a:solidFill>
                  <a:srgbClr val="374151"/>
                </a:solidFill>
                <a:latin typeface="system-ui"/>
                <a:ea typeface="system-ui"/>
                <a:cs typeface="system-ui"/>
                <a:sym typeface="system-ui"/>
              </a:rPr>
              <a:t>Predicción de día lluvioso.</a:t>
            </a:r>
            <a:endParaRPr sz="1400">
              <a:solidFill>
                <a:srgbClr val="374151"/>
              </a:solidFill>
              <a:latin typeface="system-ui"/>
              <a:ea typeface="system-ui"/>
              <a:cs typeface="system-ui"/>
              <a:sym typeface="system-ui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74151"/>
              </a:solidFill>
              <a:latin typeface="system-ui"/>
              <a:ea typeface="system-ui"/>
              <a:cs typeface="system-ui"/>
              <a:sym typeface="system-ui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374151"/>
                </a:solidFill>
                <a:latin typeface="system-ui"/>
                <a:ea typeface="system-ui"/>
                <a:cs typeface="system-ui"/>
                <a:sym typeface="system-ui"/>
              </a:rPr>
              <a:t>Podemos encontrarnos con problemas de dos clases o multi-clases.</a:t>
            </a:r>
            <a:endParaRPr sz="1400">
              <a:solidFill>
                <a:srgbClr val="374151"/>
              </a:solidFill>
              <a:latin typeface="system-ui"/>
              <a:ea typeface="system-ui"/>
              <a:cs typeface="system-ui"/>
              <a:sym typeface="system-ui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74151"/>
              </a:solidFill>
              <a:latin typeface="system-ui"/>
              <a:ea typeface="system-ui"/>
              <a:cs typeface="system-ui"/>
              <a:sym typeface="system-ui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Problemas de Regresión</a:t>
            </a:r>
            <a:endParaRPr/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374151"/>
                </a:solidFill>
                <a:latin typeface="system-ui"/>
                <a:ea typeface="system-ui"/>
                <a:cs typeface="system-ui"/>
                <a:sym typeface="system-ui"/>
              </a:rPr>
              <a:t>La regresión se utiliza para predecir un valor numérico continuo.</a:t>
            </a:r>
            <a:endParaRPr sz="1400"/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74151"/>
              </a:solidFill>
              <a:latin typeface="system-ui"/>
              <a:ea typeface="system-ui"/>
              <a:cs typeface="system-ui"/>
              <a:sym typeface="system-ui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system-ui"/>
              <a:buChar char="●"/>
            </a:pPr>
            <a:r>
              <a:rPr lang="es-419" sz="1400">
                <a:solidFill>
                  <a:srgbClr val="374151"/>
                </a:solidFill>
                <a:latin typeface="system-ui"/>
                <a:ea typeface="system-ui"/>
                <a:cs typeface="system-ui"/>
                <a:sym typeface="system-ui"/>
              </a:rPr>
              <a:t>Predicción de precios de un determinado producto.</a:t>
            </a:r>
            <a:endParaRPr sz="1400">
              <a:solidFill>
                <a:srgbClr val="374151"/>
              </a:solidFill>
              <a:latin typeface="system-ui"/>
              <a:ea typeface="system-ui"/>
              <a:cs typeface="system-ui"/>
              <a:sym typeface="system-ui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system-ui"/>
              <a:buChar char="●"/>
            </a:pPr>
            <a:r>
              <a:rPr lang="es-419" sz="1400">
                <a:solidFill>
                  <a:srgbClr val="374151"/>
                </a:solidFill>
                <a:latin typeface="system-ui"/>
                <a:ea typeface="system-ui"/>
                <a:cs typeface="system-ui"/>
                <a:sym typeface="system-ui"/>
              </a:rPr>
              <a:t>Predicción de valores futuros de instrumentos financieros.</a:t>
            </a:r>
            <a:endParaRPr sz="1400">
              <a:solidFill>
                <a:srgbClr val="374151"/>
              </a:solidFill>
              <a:latin typeface="system-ui"/>
              <a:ea typeface="system-ui"/>
              <a:cs typeface="system-ui"/>
              <a:sym typeface="system-ui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system-ui"/>
              <a:buChar char="●"/>
            </a:pPr>
            <a:r>
              <a:rPr lang="es-419" sz="1400">
                <a:solidFill>
                  <a:srgbClr val="374151"/>
                </a:solidFill>
                <a:latin typeface="system-ui"/>
                <a:ea typeface="system-ui"/>
                <a:cs typeface="system-ui"/>
                <a:sym typeface="system-ui"/>
              </a:rPr>
              <a:t>Predicción de consumo de energía eléctrica.</a:t>
            </a:r>
            <a:endParaRPr sz="1400">
              <a:solidFill>
                <a:srgbClr val="374151"/>
              </a:solidFill>
              <a:latin typeface="system-ui"/>
              <a:ea typeface="system-ui"/>
              <a:cs typeface="system-ui"/>
              <a:sym typeface="system-ui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system-ui"/>
              <a:buChar char="●"/>
            </a:pPr>
            <a:r>
              <a:rPr lang="es-419" sz="1400">
                <a:solidFill>
                  <a:srgbClr val="374151"/>
                </a:solidFill>
                <a:latin typeface="system-ui"/>
                <a:ea typeface="system-ui"/>
                <a:cs typeface="system-ui"/>
                <a:sym typeface="system-ui"/>
              </a:rPr>
              <a:t>Predicción de cantidad de lluvia.</a:t>
            </a:r>
            <a:endParaRPr sz="1400">
              <a:solidFill>
                <a:srgbClr val="374151"/>
              </a:solidFill>
              <a:latin typeface="system-ui"/>
              <a:ea typeface="system-ui"/>
              <a:cs typeface="system-ui"/>
              <a:sym typeface="system-ui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74151"/>
              </a:solidFill>
              <a:latin typeface="system-ui"/>
              <a:ea typeface="system-ui"/>
              <a:cs typeface="system-ui"/>
              <a:sym typeface="system-ui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050" y="547024"/>
            <a:ext cx="7171900" cy="39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 txBox="1"/>
          <p:nvPr/>
        </p:nvSpPr>
        <p:spPr>
          <a:xfrm>
            <a:off x="5325575" y="4484350"/>
            <a:ext cx="248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modelado de curva de regresión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1688625" y="4484350"/>
            <a:ext cx="2480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modelado de curva de decisión de límite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Cuerpo docente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-419"/>
              <a:t>Agustín Almada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-419"/>
              <a:t>Bruno Cocitto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-419"/>
              <a:t>Joel Spak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574" y="383974"/>
            <a:ext cx="3499975" cy="44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125" y="383975"/>
            <a:ext cx="3881225" cy="34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 title="Ph.D. thesis - Matthias Scholz - Max Planck Institute of Molecular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1975" y="3882450"/>
            <a:ext cx="2023625" cy="12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 txBox="1"/>
          <p:nvPr/>
        </p:nvSpPr>
        <p:spPr>
          <a:xfrm>
            <a:off x="5086600" y="4297088"/>
            <a:ext cx="373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" y="1143000"/>
            <a:ext cx="88201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Ciclo de vida de un modelo de Aprendizaje Automático</a:t>
            </a:r>
            <a:endParaRPr sz="2044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/>
          <p:nvPr/>
        </p:nvSpPr>
        <p:spPr>
          <a:xfrm flipH="1" rot="984884">
            <a:off x="5965578" y="2556517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/>
          <p:nvPr/>
        </p:nvSpPr>
        <p:spPr>
          <a:xfrm rot="-984884">
            <a:off x="4938929" y="2556517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5"/>
          <p:cNvSpPr/>
          <p:nvPr/>
        </p:nvSpPr>
        <p:spPr>
          <a:xfrm flipH="1" rot="984884">
            <a:off x="3908284" y="2556517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5"/>
          <p:cNvSpPr/>
          <p:nvPr/>
        </p:nvSpPr>
        <p:spPr>
          <a:xfrm rot="-984884">
            <a:off x="2885763" y="2556517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5"/>
          <p:cNvSpPr/>
          <p:nvPr/>
        </p:nvSpPr>
        <p:spPr>
          <a:xfrm flipH="1" rot="984884">
            <a:off x="1855107" y="2556517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35"/>
          <p:cNvGrpSpPr/>
          <p:nvPr/>
        </p:nvGrpSpPr>
        <p:grpSpPr>
          <a:xfrm>
            <a:off x="2079840" y="2617325"/>
            <a:ext cx="1712700" cy="1230715"/>
            <a:chOff x="2114740" y="2543425"/>
            <a:chExt cx="1712700" cy="1230715"/>
          </a:xfrm>
        </p:grpSpPr>
        <p:sp>
          <p:nvSpPr>
            <p:cNvPr id="286" name="Google Shape;286;p35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8" name="Google Shape;288;p35"/>
            <p:cNvSpPr txBox="1"/>
            <p:nvPr/>
          </p:nvSpPr>
          <p:spPr>
            <a:xfrm>
              <a:off x="2158990" y="3107840"/>
              <a:ext cx="1624200" cy="624600"/>
            </a:xfrm>
            <a:prstGeom prst="rect">
              <a:avLst/>
            </a:prstGeom>
            <a:solidFill>
              <a:srgbClr val="CC412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3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Pre-Procesamiento de Datos</a:t>
              </a:r>
              <a:endParaRPr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90" name="Google Shape;290;p35"/>
          <p:cNvGrpSpPr/>
          <p:nvPr/>
        </p:nvGrpSpPr>
        <p:grpSpPr>
          <a:xfrm>
            <a:off x="4130240" y="2617325"/>
            <a:ext cx="1712700" cy="1230715"/>
            <a:chOff x="4165140" y="2543425"/>
            <a:chExt cx="1712700" cy="1230715"/>
          </a:xfrm>
        </p:grpSpPr>
        <p:sp>
          <p:nvSpPr>
            <p:cNvPr id="291" name="Google Shape;291;p35"/>
            <p:cNvSpPr/>
            <p:nvPr/>
          </p:nvSpPr>
          <p:spPr>
            <a:xfrm rot="-1789476">
              <a:off x="494125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41651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3" name="Google Shape;293;p35"/>
            <p:cNvSpPr txBox="1"/>
            <p:nvPr/>
          </p:nvSpPr>
          <p:spPr>
            <a:xfrm>
              <a:off x="4209390" y="3107840"/>
              <a:ext cx="1624200" cy="6246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1300">
                  <a:solidFill>
                    <a:srgbClr val="5E5E5E"/>
                  </a:solidFill>
                  <a:latin typeface="Lato"/>
                  <a:ea typeface="Lato"/>
                  <a:cs typeface="Lato"/>
                  <a:sym typeface="Lato"/>
                </a:rPr>
                <a:t>Validación de modelos</a:t>
              </a:r>
              <a:endParaRPr sz="1300">
                <a:solidFill>
                  <a:srgbClr val="5E5E5E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49764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95" name="Google Shape;295;p35"/>
          <p:cNvGrpSpPr/>
          <p:nvPr/>
        </p:nvGrpSpPr>
        <p:grpSpPr>
          <a:xfrm>
            <a:off x="1042495" y="1295470"/>
            <a:ext cx="1712700" cy="1246754"/>
            <a:chOff x="1072790" y="1221570"/>
            <a:chExt cx="1712700" cy="1246754"/>
          </a:xfrm>
        </p:grpSpPr>
        <p:sp>
          <p:nvSpPr>
            <p:cNvPr id="296" name="Google Shape;296;p35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7" name="Google Shape;297;p35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8" name="Google Shape;298;p35"/>
            <p:cNvSpPr txBox="1"/>
            <p:nvPr/>
          </p:nvSpPr>
          <p:spPr>
            <a:xfrm>
              <a:off x="1117040" y="1258770"/>
              <a:ext cx="1624200" cy="6246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13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Obtención de datos</a:t>
              </a:r>
              <a:endParaRPr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9" name="Google Shape;299;p35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rgbClr val="CC0000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00" name="Google Shape;300;p35"/>
          <p:cNvGrpSpPr/>
          <p:nvPr/>
        </p:nvGrpSpPr>
        <p:grpSpPr>
          <a:xfrm>
            <a:off x="3088250" y="998018"/>
            <a:ext cx="1712700" cy="1276608"/>
            <a:chOff x="3123140" y="1221570"/>
            <a:chExt cx="1712700" cy="766593"/>
          </a:xfrm>
        </p:grpSpPr>
        <p:sp>
          <p:nvSpPr>
            <p:cNvPr id="301" name="Google Shape;301;p35"/>
            <p:cNvSpPr/>
            <p:nvPr/>
          </p:nvSpPr>
          <p:spPr>
            <a:xfrm>
              <a:off x="312314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2" name="Google Shape;302;p35"/>
            <p:cNvSpPr/>
            <p:nvPr/>
          </p:nvSpPr>
          <p:spPr>
            <a:xfrm rot="10800000">
              <a:off x="393446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3" name="Google Shape;303;p35"/>
            <p:cNvSpPr txBox="1"/>
            <p:nvPr/>
          </p:nvSpPr>
          <p:spPr>
            <a:xfrm>
              <a:off x="3167390" y="1258762"/>
              <a:ext cx="1624200" cy="6618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1300">
                  <a:solidFill>
                    <a:srgbClr val="5E5E5E"/>
                  </a:solidFill>
                  <a:latin typeface="Lato"/>
                  <a:ea typeface="Lato"/>
                  <a:cs typeface="Lato"/>
                  <a:sym typeface="Lato"/>
                </a:rPr>
                <a:t>Toma de decisiones: features. Selección y entrenamiento de modelos. </a:t>
              </a:r>
              <a:endParaRPr sz="1300">
                <a:solidFill>
                  <a:srgbClr val="5E5E5E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04" name="Google Shape;304;p35"/>
          <p:cNvGrpSpPr/>
          <p:nvPr/>
        </p:nvGrpSpPr>
        <p:grpSpPr>
          <a:xfrm>
            <a:off x="5155795" y="1295470"/>
            <a:ext cx="1712700" cy="1246754"/>
            <a:chOff x="5201245" y="1221570"/>
            <a:chExt cx="1712700" cy="1246754"/>
          </a:xfrm>
        </p:grpSpPr>
        <p:sp>
          <p:nvSpPr>
            <p:cNvPr id="305" name="Google Shape;305;p35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5201245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7" name="Google Shape;307;p35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8" name="Google Shape;308;p35"/>
            <p:cNvSpPr txBox="1"/>
            <p:nvPr/>
          </p:nvSpPr>
          <p:spPr>
            <a:xfrm>
              <a:off x="5245495" y="1258770"/>
              <a:ext cx="1624200" cy="6246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1300">
                  <a:solidFill>
                    <a:srgbClr val="5E5E5E"/>
                  </a:solidFill>
                  <a:latin typeface="Lato"/>
                  <a:ea typeface="Lato"/>
                  <a:cs typeface="Lato"/>
                  <a:sym typeface="Lato"/>
                </a:rPr>
                <a:t>Despliegue: Puesta en Producción</a:t>
              </a:r>
              <a:endParaRPr sz="1300">
                <a:solidFill>
                  <a:srgbClr val="5E5E5E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09" name="Google Shape;309;p35"/>
          <p:cNvGrpSpPr/>
          <p:nvPr/>
        </p:nvGrpSpPr>
        <p:grpSpPr>
          <a:xfrm>
            <a:off x="6180653" y="2617325"/>
            <a:ext cx="1712700" cy="1230715"/>
            <a:chOff x="6282830" y="2543425"/>
            <a:chExt cx="1712700" cy="1230715"/>
          </a:xfrm>
        </p:grpSpPr>
        <p:sp>
          <p:nvSpPr>
            <p:cNvPr id="310" name="Google Shape;310;p35"/>
            <p:cNvSpPr/>
            <p:nvPr/>
          </p:nvSpPr>
          <p:spPr>
            <a:xfrm rot="-1789476">
              <a:off x="705894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628283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2" name="Google Shape;312;p35"/>
            <p:cNvSpPr txBox="1"/>
            <p:nvPr/>
          </p:nvSpPr>
          <p:spPr>
            <a:xfrm>
              <a:off x="6327080" y="3107840"/>
              <a:ext cx="1624200" cy="624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1300">
                  <a:solidFill>
                    <a:srgbClr val="5E5E5E"/>
                  </a:solidFill>
                  <a:latin typeface="Lato"/>
                  <a:ea typeface="Lato"/>
                  <a:cs typeface="Lato"/>
                  <a:sym typeface="Lato"/>
                </a:rPr>
                <a:t>Monitoreo de modelos</a:t>
              </a:r>
              <a:endParaRPr sz="1300">
                <a:solidFill>
                  <a:srgbClr val="5E5E5E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709418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314" name="Google Shape;314;p35"/>
          <p:cNvCxnSpPr>
            <a:stCxn id="310" idx="5"/>
            <a:endCxn id="303" idx="0"/>
          </p:cNvCxnSpPr>
          <p:nvPr/>
        </p:nvCxnSpPr>
        <p:spPr>
          <a:xfrm flipH="1" rot="5400000">
            <a:off x="4685624" y="319026"/>
            <a:ext cx="1687800" cy="3169800"/>
          </a:xfrm>
          <a:prstGeom prst="curvedConnector5">
            <a:avLst>
              <a:gd fmla="val 8357" name="adj1"/>
              <a:gd fmla="val -34836" name="adj2"/>
              <a:gd fmla="val 114113" name="adj3"/>
            </a:avLst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35"/>
          <p:cNvSpPr/>
          <p:nvPr/>
        </p:nvSpPr>
        <p:spPr>
          <a:xfrm rot="-1789476">
            <a:off x="3875220" y="2352499"/>
            <a:ext cx="160451" cy="160451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8585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35"/>
          <p:cNvSpPr txBox="1"/>
          <p:nvPr/>
        </p:nvSpPr>
        <p:spPr>
          <a:xfrm>
            <a:off x="292375" y="2070525"/>
            <a:ext cx="63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Data Engineer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3294775" y="4093150"/>
            <a:ext cx="14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Data Scientist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35"/>
          <p:cNvSpPr txBox="1"/>
          <p:nvPr/>
        </p:nvSpPr>
        <p:spPr>
          <a:xfrm>
            <a:off x="6927300" y="1923025"/>
            <a:ext cx="120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ML Engineer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35"/>
          <p:cNvSpPr txBox="1"/>
          <p:nvPr/>
        </p:nvSpPr>
        <p:spPr>
          <a:xfrm>
            <a:off x="564900" y="820175"/>
            <a:ext cx="630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Caveat"/>
                <a:ea typeface="Caveat"/>
                <a:cs typeface="Caveat"/>
                <a:sym typeface="Caveat"/>
              </a:rPr>
              <a:t>Bases de Datos. SQL y NoSQL. </a:t>
            </a:r>
            <a:endParaRPr sz="16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20" name="Google Shape;320;p35"/>
          <p:cNvSpPr txBox="1"/>
          <p:nvPr/>
        </p:nvSpPr>
        <p:spPr>
          <a:xfrm>
            <a:off x="292375" y="3711250"/>
            <a:ext cx="29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Caveat"/>
                <a:ea typeface="Caveat"/>
                <a:cs typeface="Caveat"/>
                <a:sym typeface="Caveat"/>
              </a:rPr>
              <a:t>Análisis Exploratorio de Datos.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Caveat"/>
                <a:ea typeface="Caveat"/>
                <a:cs typeface="Caveat"/>
                <a:sym typeface="Caveat"/>
              </a:rPr>
              <a:t>Feature engineering.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21" name="Google Shape;321;p35"/>
          <p:cNvSpPr txBox="1"/>
          <p:nvPr/>
        </p:nvSpPr>
        <p:spPr>
          <a:xfrm>
            <a:off x="3420600" y="549225"/>
            <a:ext cx="572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Caveat"/>
                <a:ea typeface="Caveat"/>
                <a:cs typeface="Caveat"/>
                <a:sym typeface="Caveat"/>
              </a:rPr>
              <a:t>Modelos de ML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6664675" y="1162200"/>
            <a:ext cx="226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Caveat"/>
                <a:ea typeface="Caveat"/>
                <a:cs typeface="Caveat"/>
                <a:sym typeface="Caveat"/>
              </a:rPr>
              <a:t>MLOps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6664675" y="3711250"/>
            <a:ext cx="226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Caveat"/>
                <a:ea typeface="Caveat"/>
                <a:cs typeface="Caveat"/>
                <a:sym typeface="Caveat"/>
              </a:rPr>
              <a:t>MLOps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Pipeline de Datos</a:t>
            </a:r>
            <a:endParaRPr/>
          </a:p>
        </p:txBody>
      </p:sp>
      <p:pic>
        <p:nvPicPr>
          <p:cNvPr id="329" name="Google Shape;3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025" y="2078863"/>
            <a:ext cx="6257925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6"/>
          <p:cNvSpPr txBox="1"/>
          <p:nvPr/>
        </p:nvSpPr>
        <p:spPr>
          <a:xfrm>
            <a:off x="930375" y="4331550"/>
            <a:ext cx="281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Caveat"/>
                <a:ea typeface="Caveat"/>
                <a:cs typeface="Caveat"/>
                <a:sym typeface="Caveat"/>
              </a:rPr>
              <a:t>Análisis Exploratorio de Datos (EDA)</a:t>
            </a:r>
            <a:endParaRPr sz="16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224" y="59250"/>
            <a:ext cx="4535549" cy="50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7"/>
          <p:cNvSpPr txBox="1"/>
          <p:nvPr/>
        </p:nvSpPr>
        <p:spPr>
          <a:xfrm>
            <a:off x="6839775" y="1057750"/>
            <a:ext cx="2160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observar patrones de data faltante. ¿Formas de imputar?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0" y="2621975"/>
            <a:ext cx="2400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outliers</a:t>
            </a:r>
            <a:r>
              <a:rPr lang="es-419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valores que se alejan significativamente del resto de los datos. ¿Son errores? ¿Qué hay que hacer con ellos?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90375" y="4202100"/>
            <a:ext cx="240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tipo de data: categórica o numérica.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>
            <p:ph type="title"/>
          </p:nvPr>
        </p:nvSpPr>
        <p:spPr>
          <a:xfrm>
            <a:off x="729450" y="1318650"/>
            <a:ext cx="7981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Pipeline de tareas sobre el Conjunto de Entrenamiento</a:t>
            </a:r>
            <a:endParaRPr/>
          </a:p>
        </p:txBody>
      </p:sp>
      <p:pic>
        <p:nvPicPr>
          <p:cNvPr id="344" name="Google Shape;3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450" y="2203250"/>
            <a:ext cx="636270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/>
          <p:nvPr/>
        </p:nvSpPr>
        <p:spPr>
          <a:xfrm>
            <a:off x="3562668" y="489176"/>
            <a:ext cx="2066700" cy="694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Algoritmo ML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50" name="Google Shape;350;p39"/>
          <p:cNvSpPr/>
          <p:nvPr/>
        </p:nvSpPr>
        <p:spPr>
          <a:xfrm>
            <a:off x="5941474" y="1901371"/>
            <a:ext cx="2066700" cy="694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Optimizador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51" name="Google Shape;351;p39"/>
          <p:cNvSpPr/>
          <p:nvPr/>
        </p:nvSpPr>
        <p:spPr>
          <a:xfrm>
            <a:off x="1183861" y="1901371"/>
            <a:ext cx="2066700" cy="694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Función de pérdida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52" name="Google Shape;352;p39"/>
          <p:cNvSpPr/>
          <p:nvPr/>
        </p:nvSpPr>
        <p:spPr>
          <a:xfrm>
            <a:off x="48074" y="3478332"/>
            <a:ext cx="2066700" cy="10533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Función para minimizar. A menor valor, mejor la performance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53" name="Google Shape;353;p39"/>
          <p:cNvSpPr/>
          <p:nvPr/>
        </p:nvSpPr>
        <p:spPr>
          <a:xfrm>
            <a:off x="2373271" y="3437131"/>
            <a:ext cx="2066700" cy="1135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 elige en función del problema.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Regresión - MSE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Clasificación - BCE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39"/>
          <p:cNvSpPr/>
          <p:nvPr/>
        </p:nvSpPr>
        <p:spPr>
          <a:xfrm>
            <a:off x="4805697" y="3342950"/>
            <a:ext cx="2066700" cy="13239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Algoritmo que efectúa la optimización de la </a:t>
            </a: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función</a:t>
            </a: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pérdida.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7077275" y="3522150"/>
            <a:ext cx="2066700" cy="1009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Ejemplo: </a:t>
            </a:r>
            <a:r>
              <a:rPr lang="es-419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Gradiente </a:t>
            </a: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descendiente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356" name="Google Shape;356;p39"/>
          <p:cNvCxnSpPr>
            <a:stCxn id="349" idx="2"/>
            <a:endCxn id="350" idx="0"/>
          </p:cNvCxnSpPr>
          <p:nvPr/>
        </p:nvCxnSpPr>
        <p:spPr>
          <a:xfrm flipH="1" rot="-5400000">
            <a:off x="5426568" y="353126"/>
            <a:ext cx="717600" cy="237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39"/>
          <p:cNvCxnSpPr>
            <a:stCxn id="351" idx="0"/>
            <a:endCxn id="349" idx="2"/>
          </p:cNvCxnSpPr>
          <p:nvPr/>
        </p:nvCxnSpPr>
        <p:spPr>
          <a:xfrm rot="-5400000">
            <a:off x="3047761" y="353221"/>
            <a:ext cx="717600" cy="237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39"/>
          <p:cNvCxnSpPr>
            <a:stCxn id="351" idx="2"/>
            <a:endCxn id="353" idx="0"/>
          </p:cNvCxnSpPr>
          <p:nvPr/>
        </p:nvCxnSpPr>
        <p:spPr>
          <a:xfrm flipH="1" rot="-5400000">
            <a:off x="2391361" y="2421721"/>
            <a:ext cx="841200" cy="11895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9" name="Google Shape;359;p39"/>
          <p:cNvCxnSpPr>
            <a:stCxn id="352" idx="0"/>
            <a:endCxn id="351" idx="2"/>
          </p:cNvCxnSpPr>
          <p:nvPr/>
        </p:nvCxnSpPr>
        <p:spPr>
          <a:xfrm rot="-5400000">
            <a:off x="1208024" y="2469132"/>
            <a:ext cx="882600" cy="11358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Google Shape;360;p39"/>
          <p:cNvCxnSpPr>
            <a:stCxn id="350" idx="2"/>
            <a:endCxn id="355" idx="0"/>
          </p:cNvCxnSpPr>
          <p:nvPr/>
        </p:nvCxnSpPr>
        <p:spPr>
          <a:xfrm flipH="1" rot="-5400000">
            <a:off x="7079524" y="2491171"/>
            <a:ext cx="926400" cy="11358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1" name="Google Shape;361;p39"/>
          <p:cNvCxnSpPr>
            <a:stCxn id="354" idx="0"/>
            <a:endCxn id="350" idx="2"/>
          </p:cNvCxnSpPr>
          <p:nvPr/>
        </p:nvCxnSpPr>
        <p:spPr>
          <a:xfrm rot="-5400000">
            <a:off x="6033447" y="2401550"/>
            <a:ext cx="747000" cy="11358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2" name="Google Shape;362;p39"/>
          <p:cNvSpPr txBox="1"/>
          <p:nvPr/>
        </p:nvSpPr>
        <p:spPr>
          <a:xfrm>
            <a:off x="7435652" y="4443458"/>
            <a:ext cx="135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Caveat"/>
                <a:ea typeface="Caveat"/>
                <a:cs typeface="Caveat"/>
                <a:sym typeface="Caveat"/>
              </a:rPr>
              <a:t>Iteraciones</a:t>
            </a:r>
            <a:endParaRPr sz="16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63" name="Google Shape;363;p39"/>
          <p:cNvSpPr txBox="1"/>
          <p:nvPr/>
        </p:nvSpPr>
        <p:spPr>
          <a:xfrm>
            <a:off x="1275825" y="4172000"/>
            <a:ext cx="578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Evaluación de Modelos de Aprendizaje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44"/>
              <a:t>Sesgo. Varianza. Sobreajuste (overfitting). Validación cruzada.</a:t>
            </a:r>
            <a:endParaRPr sz="2044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988" y="262150"/>
            <a:ext cx="4578025" cy="46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Contenido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1939200"/>
            <a:ext cx="7688700" cy="24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INTRODUCCIÓN AL APRENDIZAJE AUTOMÁTICO.</a:t>
            </a:r>
            <a:endParaRPr sz="1400">
              <a:solidFill>
                <a:srgbClr val="000000"/>
              </a:solidFill>
            </a:endParaRPr>
          </a:p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MODELOS LINEALES PARA </a:t>
            </a:r>
            <a:r>
              <a:rPr lang="es-419" sz="1400">
                <a:solidFill>
                  <a:srgbClr val="000000"/>
                </a:solidFill>
              </a:rPr>
              <a:t>R</a:t>
            </a:r>
            <a:r>
              <a:rPr lang="es-419" sz="1400">
                <a:solidFill>
                  <a:srgbClr val="000000"/>
                </a:solidFill>
              </a:rPr>
              <a:t>EGRESIÓN.</a:t>
            </a:r>
            <a:endParaRPr sz="1400">
              <a:solidFill>
                <a:srgbClr val="000000"/>
              </a:solidFill>
            </a:endParaRPr>
          </a:p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MODELOS LINEALES PARA CLASIFICACIÓN.</a:t>
            </a:r>
            <a:endParaRPr sz="1400">
              <a:solidFill>
                <a:srgbClr val="000000"/>
              </a:solidFill>
            </a:endParaRPr>
          </a:p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COMPARACIÓN DE MODELOS Y AJUSTE FINO.</a:t>
            </a:r>
            <a:endParaRPr sz="1400">
              <a:solidFill>
                <a:srgbClr val="000000"/>
              </a:solidFill>
            </a:endParaRPr>
          </a:p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MLOPS.</a:t>
            </a:r>
            <a:endParaRPr sz="1400">
              <a:solidFill>
                <a:srgbClr val="000000"/>
              </a:solidFill>
            </a:endParaRPr>
          </a:p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INTRODUCCIÓN A LAS REDES NEURONALES.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Ajuste de modelos</a:t>
            </a:r>
            <a:endParaRPr/>
          </a:p>
        </p:txBody>
      </p:sp>
      <p:pic>
        <p:nvPicPr>
          <p:cNvPr id="379" name="Google Shape;379;p42"/>
          <p:cNvPicPr preferRelativeResize="0"/>
          <p:nvPr/>
        </p:nvPicPr>
        <p:blipFill rotWithShape="1">
          <a:blip r:embed="rId3">
            <a:alphaModFix/>
          </a:blip>
          <a:srcRect b="0" l="1097" r="0" t="0"/>
          <a:stretch/>
        </p:blipFill>
        <p:spPr>
          <a:xfrm>
            <a:off x="688000" y="1778875"/>
            <a:ext cx="7771599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2"/>
          <p:cNvSpPr txBox="1"/>
          <p:nvPr/>
        </p:nvSpPr>
        <p:spPr>
          <a:xfrm>
            <a:off x="729450" y="4052950"/>
            <a:ext cx="262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Aprende muy poco de los datos de entrenamiento.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Lato"/>
                <a:ea typeface="Lato"/>
                <a:cs typeface="Lato"/>
                <a:sym typeface="Lato"/>
              </a:rPr>
              <a:t>Modelo con alto sesgo.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3459088" y="3945250"/>
            <a:ext cx="262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Buen aprendizaje sobre los datos de entrenamiento y parece generalizar correctamente.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>
            <a:off x="6188725" y="4052950"/>
            <a:ext cx="262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Excesivo aprendizaje sobre los datos de entrenamiento. Mala generalización. </a:t>
            </a:r>
            <a:r>
              <a:rPr b="1" lang="es-419">
                <a:latin typeface="Lato"/>
                <a:ea typeface="Lato"/>
                <a:cs typeface="Lato"/>
                <a:sym typeface="Lato"/>
              </a:rPr>
              <a:t>Modelo con alta varianza.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Sesgo y Varianza</a:t>
            </a:r>
            <a:endParaRPr/>
          </a:p>
        </p:txBody>
      </p:sp>
      <p:pic>
        <p:nvPicPr>
          <p:cNvPr id="388" name="Google Shape;3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900" y="2228350"/>
            <a:ext cx="7343775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Ajuste de modelos</a:t>
            </a:r>
            <a:endParaRPr/>
          </a:p>
        </p:txBody>
      </p:sp>
      <p:pic>
        <p:nvPicPr>
          <p:cNvPr id="394" name="Google Shape;3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3940800" cy="2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425" y="1853849"/>
            <a:ext cx="3746631" cy="2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Validación Cruzada (Cross-validation)</a:t>
            </a:r>
            <a:endParaRPr/>
          </a:p>
        </p:txBody>
      </p:sp>
      <p:pic>
        <p:nvPicPr>
          <p:cNvPr id="408" name="Google Shape;408;p46"/>
          <p:cNvPicPr preferRelativeResize="0"/>
          <p:nvPr/>
        </p:nvPicPr>
        <p:blipFill rotWithShape="1">
          <a:blip r:embed="rId3">
            <a:alphaModFix/>
          </a:blip>
          <a:srcRect b="77690" l="0" r="0" t="0"/>
          <a:stretch/>
        </p:blipFill>
        <p:spPr>
          <a:xfrm>
            <a:off x="1740525" y="2094950"/>
            <a:ext cx="566295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6"/>
          <p:cNvSpPr txBox="1"/>
          <p:nvPr/>
        </p:nvSpPr>
        <p:spPr>
          <a:xfrm>
            <a:off x="1740525" y="2812850"/>
            <a:ext cx="2491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métricas de entrenamiento: sirven para ver la calidad de ajuste del modelo a los datos brindados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46"/>
          <p:cNvSpPr txBox="1"/>
          <p:nvPr/>
        </p:nvSpPr>
        <p:spPr>
          <a:xfrm>
            <a:off x="4992825" y="2765600"/>
            <a:ext cx="3887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métricas de prueba: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sirven para determinar el desempeño del algoritmo ante datos que no forman parte del entrenamiento; de esta formua se emula un entorno real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46"/>
          <p:cNvSpPr txBox="1"/>
          <p:nvPr/>
        </p:nvSpPr>
        <p:spPr>
          <a:xfrm>
            <a:off x="542475" y="4152325"/>
            <a:ext cx="578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¿qué significa que las métricas de entrenamiento sean mejores que las de prueba? ¿y al revés?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473" y="1042175"/>
            <a:ext cx="4509875" cy="368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408624"/>
            <a:ext cx="7688699" cy="3514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Evaluación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6287650" y="1594775"/>
            <a:ext cx="19818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TP de Regresión</a:t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6303700" y="3476225"/>
            <a:ext cx="1981800" cy="62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TP de Clasificación: entrega 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6303700" y="2578475"/>
            <a:ext cx="1981800" cy="68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TP de Clasificación: entrega 1</a:t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6287650" y="4310675"/>
            <a:ext cx="2013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TP de Clasificación: entrega final</a:t>
            </a:r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7006225" y="1594775"/>
            <a:ext cx="216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729450" y="1939200"/>
            <a:ext cx="5062800" cy="24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INTRODUCCIÓN AL APRENDIZAJE AUTOMÁTICO.</a:t>
            </a:r>
            <a:endParaRPr sz="1400">
              <a:solidFill>
                <a:srgbClr val="000000"/>
              </a:solidFill>
            </a:endParaRPr>
          </a:p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MODELOS LINEALES PARA REGRESIÓN.</a:t>
            </a:r>
            <a:endParaRPr sz="1400">
              <a:solidFill>
                <a:srgbClr val="000000"/>
              </a:solidFill>
            </a:endParaRPr>
          </a:p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MODELOS LINEALES PARA CLASIFICACIÓN.</a:t>
            </a:r>
            <a:endParaRPr sz="1400">
              <a:solidFill>
                <a:srgbClr val="000000"/>
              </a:solidFill>
            </a:endParaRPr>
          </a:p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COMPARACIÓN DE MODELOS Y AJUSTE FINO.</a:t>
            </a:r>
            <a:endParaRPr i="1" sz="1400">
              <a:solidFill>
                <a:srgbClr val="000000"/>
              </a:solidFill>
            </a:endParaRPr>
          </a:p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MLOPS</a:t>
            </a:r>
            <a:r>
              <a:rPr lang="es-419" sz="1400">
                <a:solidFill>
                  <a:srgbClr val="000000"/>
                </a:solidFill>
              </a:rPr>
              <a:t>. </a:t>
            </a:r>
            <a:endParaRPr sz="1400">
              <a:solidFill>
                <a:srgbClr val="000000"/>
              </a:solidFill>
            </a:endParaRPr>
          </a:p>
          <a:p>
            <a:pPr indent="-184150" lvl="0" marL="719999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INTRODUCCIÓN A LAS REDES NEURONALES</a:t>
            </a:r>
            <a:r>
              <a:rPr lang="es-419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" name="Google Shape;112;p16"/>
          <p:cNvCxnSpPr>
            <a:stCxn id="108" idx="2"/>
            <a:endCxn id="107" idx="0"/>
          </p:cNvCxnSpPr>
          <p:nvPr/>
        </p:nvCxnSpPr>
        <p:spPr>
          <a:xfrm>
            <a:off x="7294600" y="3266675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6"/>
          <p:cNvCxnSpPr>
            <a:stCxn id="107" idx="2"/>
            <a:endCxn id="109" idx="0"/>
          </p:cNvCxnSpPr>
          <p:nvPr/>
        </p:nvCxnSpPr>
        <p:spPr>
          <a:xfrm>
            <a:off x="7294600" y="4101125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6"/>
          <p:cNvCxnSpPr>
            <a:endCxn id="106" idx="1"/>
          </p:cNvCxnSpPr>
          <p:nvPr/>
        </p:nvCxnSpPr>
        <p:spPr>
          <a:xfrm flipH="1" rot="10800000">
            <a:off x="4893250" y="1862375"/>
            <a:ext cx="1394400" cy="609000"/>
          </a:xfrm>
          <a:prstGeom prst="curvedConnector3">
            <a:avLst>
              <a:gd fmla="val 6527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5" name="Google Shape;115;p16"/>
          <p:cNvCxnSpPr>
            <a:endCxn id="106" idx="1"/>
          </p:cNvCxnSpPr>
          <p:nvPr/>
        </p:nvCxnSpPr>
        <p:spPr>
          <a:xfrm flipH="1" rot="10800000">
            <a:off x="5689750" y="1862375"/>
            <a:ext cx="597900" cy="256200"/>
          </a:xfrm>
          <a:prstGeom prst="curvedConnector3">
            <a:avLst>
              <a:gd fmla="val 3805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6"/>
          <p:cNvSpPr/>
          <p:nvPr/>
        </p:nvSpPr>
        <p:spPr>
          <a:xfrm>
            <a:off x="5645381" y="744212"/>
            <a:ext cx="3330675" cy="2225150"/>
          </a:xfrm>
          <a:custGeom>
            <a:rect b="b" l="l" r="r" t="t"/>
            <a:pathLst>
              <a:path extrusionOk="0" h="89006" w="133227">
                <a:moveTo>
                  <a:pt x="863" y="55433"/>
                </a:moveTo>
                <a:cubicBezTo>
                  <a:pt x="2836" y="47467"/>
                  <a:pt x="-7026" y="15605"/>
                  <a:pt x="12698" y="7639"/>
                </a:cubicBezTo>
                <a:cubicBezTo>
                  <a:pt x="32422" y="-327"/>
                  <a:pt x="99561" y="-4423"/>
                  <a:pt x="119209" y="7639"/>
                </a:cubicBezTo>
                <a:cubicBezTo>
                  <a:pt x="138858" y="19701"/>
                  <a:pt x="132713" y="66509"/>
                  <a:pt x="130589" y="80013"/>
                </a:cubicBezTo>
                <a:cubicBezTo>
                  <a:pt x="128465" y="93517"/>
                  <a:pt x="110485" y="87220"/>
                  <a:pt x="106464" y="886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117" name="Google Shape;117;p16"/>
          <p:cNvCxnSpPr>
            <a:endCxn id="108" idx="1"/>
          </p:cNvCxnSpPr>
          <p:nvPr/>
        </p:nvCxnSpPr>
        <p:spPr>
          <a:xfrm>
            <a:off x="5257300" y="2812775"/>
            <a:ext cx="1046400" cy="109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8" name="Google Shape;118;p16"/>
          <p:cNvCxnSpPr>
            <a:endCxn id="107" idx="1"/>
          </p:cNvCxnSpPr>
          <p:nvPr/>
        </p:nvCxnSpPr>
        <p:spPr>
          <a:xfrm>
            <a:off x="5428000" y="3188375"/>
            <a:ext cx="875700" cy="600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9" name="Google Shape;119;p16"/>
          <p:cNvCxnSpPr>
            <a:endCxn id="109" idx="1"/>
          </p:cNvCxnSpPr>
          <p:nvPr/>
        </p:nvCxnSpPr>
        <p:spPr>
          <a:xfrm>
            <a:off x="2431150" y="3579275"/>
            <a:ext cx="3856500" cy="999000"/>
          </a:xfrm>
          <a:prstGeom prst="curvedConnector3">
            <a:avLst>
              <a:gd fmla="val 8726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0" name="Google Shape;120;p16"/>
          <p:cNvCxnSpPr>
            <a:endCxn id="109" idx="1"/>
          </p:cNvCxnSpPr>
          <p:nvPr/>
        </p:nvCxnSpPr>
        <p:spPr>
          <a:xfrm>
            <a:off x="5173750" y="4141775"/>
            <a:ext cx="1113900" cy="436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1" name="Google Shape;121;p16"/>
          <p:cNvSpPr/>
          <p:nvPr/>
        </p:nvSpPr>
        <p:spPr>
          <a:xfrm>
            <a:off x="568300" y="4425450"/>
            <a:ext cx="2013900" cy="535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Examen teórico integrador</a:t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410850" y="2002775"/>
            <a:ext cx="318600" cy="2098500"/>
          </a:xfrm>
          <a:prstGeom prst="leftBrace">
            <a:avLst>
              <a:gd fmla="val 50000" name="adj1"/>
              <a:gd fmla="val 5131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3" name="Google Shape;123;p16"/>
          <p:cNvCxnSpPr>
            <a:stCxn id="122" idx="1"/>
            <a:endCxn id="121" idx="1"/>
          </p:cNvCxnSpPr>
          <p:nvPr/>
        </p:nvCxnSpPr>
        <p:spPr>
          <a:xfrm>
            <a:off x="410850" y="3079557"/>
            <a:ext cx="157500" cy="1613400"/>
          </a:xfrm>
          <a:prstGeom prst="curvedConnector3">
            <a:avLst>
              <a:gd fmla="val -1511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Entrega de trabajos prácticos</a:t>
            </a: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163" y="2212400"/>
            <a:ext cx="128587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8625" y="2372225"/>
            <a:ext cx="2178521" cy="10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1193263" y="3636475"/>
            <a:ext cx="26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https://code.visualstudio.com/</a:t>
            </a:r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4807388" y="3636475"/>
            <a:ext cx="16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https://github.com/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Librerías Python</a:t>
            </a:r>
            <a:endParaRPr/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825" y="885875"/>
            <a:ext cx="4866480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677" y="1828371"/>
            <a:ext cx="2650900" cy="11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974" y="2856100"/>
            <a:ext cx="4008910" cy="21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5000" y="2093175"/>
            <a:ext cx="1471950" cy="14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0512" y="2033037"/>
            <a:ext cx="2572325" cy="7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 rotWithShape="1">
          <a:blip r:embed="rId8">
            <a:alphaModFix/>
          </a:blip>
          <a:srcRect b="46106" l="35472" r="32573" t="-2533"/>
          <a:stretch/>
        </p:blipFill>
        <p:spPr>
          <a:xfrm>
            <a:off x="7887325" y="2767975"/>
            <a:ext cx="1142975" cy="11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12625" y="3221475"/>
            <a:ext cx="1974700" cy="11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39782" y="4108575"/>
            <a:ext cx="1722720" cy="8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95051" y="4327300"/>
            <a:ext cx="1644725" cy="6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87690" y="65850"/>
            <a:ext cx="2034435" cy="6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Bibliografía sugerida</a:t>
            </a:r>
            <a:endParaRPr/>
          </a:p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729450" y="1939200"/>
            <a:ext cx="76887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374151"/>
                </a:solidFill>
                <a:highlight>
                  <a:schemeClr val="lt2"/>
                </a:highlight>
              </a:rPr>
              <a:t>An Introduction to Statistical Learning</a:t>
            </a:r>
            <a:r>
              <a:rPr lang="es-419">
                <a:solidFill>
                  <a:srgbClr val="374151"/>
                </a:solidFill>
                <a:highlight>
                  <a:schemeClr val="lt2"/>
                </a:highlight>
              </a:rPr>
              <a:t>. Gareth James, Daniela Witten, Trevor Hastie, Robert Tibshirani. </a:t>
            </a:r>
            <a:endParaRPr>
              <a:solidFill>
                <a:srgbClr val="374151"/>
              </a:solidFill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374151"/>
                </a:solidFill>
              </a:rPr>
              <a:t>Hands On Machine Learning with Scikit Learn, keras y Tensorflow. </a:t>
            </a:r>
            <a:r>
              <a:rPr lang="es-419">
                <a:solidFill>
                  <a:srgbClr val="374151"/>
                </a:solidFill>
              </a:rPr>
              <a:t>Aurelien Geron.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374151"/>
                </a:solidFill>
              </a:rPr>
              <a:t>Deep Learning book</a:t>
            </a:r>
            <a:r>
              <a:rPr lang="es-419">
                <a:solidFill>
                  <a:srgbClr val="374151"/>
                </a:solidFill>
              </a:rPr>
              <a:t>. Ian Goodfellow, Yoshua Bengio, Aaron Courville. 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374151"/>
                </a:solidFill>
              </a:rPr>
              <a:t>The Elements of Statistical Learning</a:t>
            </a:r>
            <a:r>
              <a:rPr lang="es-419">
                <a:solidFill>
                  <a:srgbClr val="374151"/>
                </a:solidFill>
              </a:rPr>
              <a:t> | Trevor Hastie | Springer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s-419">
                <a:solidFill>
                  <a:srgbClr val="374151"/>
                </a:solidFill>
              </a:rPr>
              <a:t>Mathematics for Machine Learning</a:t>
            </a:r>
            <a:r>
              <a:rPr lang="es-419">
                <a:solidFill>
                  <a:srgbClr val="374151"/>
                </a:solidFill>
              </a:rPr>
              <a:t>. Deisenroth, Faisal, Ong.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es el aprendizaje automático?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288" y="1400350"/>
            <a:ext cx="5131426" cy="26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2845400" y="731650"/>
            <a:ext cx="1324200" cy="623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/>
              <a:t>Pensar como humanos</a:t>
            </a:r>
            <a:endParaRPr sz="1300"/>
          </a:p>
        </p:txBody>
      </p:sp>
      <p:sp>
        <p:nvSpPr>
          <p:cNvPr id="165" name="Google Shape;165;p21"/>
          <p:cNvSpPr/>
          <p:nvPr/>
        </p:nvSpPr>
        <p:spPr>
          <a:xfrm>
            <a:off x="517150" y="854025"/>
            <a:ext cx="1324200" cy="623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/>
              <a:t>Actuar como humanos</a:t>
            </a:r>
            <a:endParaRPr sz="1300"/>
          </a:p>
        </p:txBody>
      </p:sp>
      <p:sp>
        <p:nvSpPr>
          <p:cNvPr id="166" name="Google Shape;166;p21"/>
          <p:cNvSpPr/>
          <p:nvPr/>
        </p:nvSpPr>
        <p:spPr>
          <a:xfrm>
            <a:off x="434675" y="1831513"/>
            <a:ext cx="1324200" cy="623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/>
              <a:t>Pensar racionalmente</a:t>
            </a:r>
            <a:endParaRPr sz="1300"/>
          </a:p>
        </p:txBody>
      </p:sp>
      <p:sp>
        <p:nvSpPr>
          <p:cNvPr id="167" name="Google Shape;167;p21"/>
          <p:cNvSpPr/>
          <p:nvPr/>
        </p:nvSpPr>
        <p:spPr>
          <a:xfrm>
            <a:off x="295500" y="2809025"/>
            <a:ext cx="1324200" cy="623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/>
              <a:t>Actuar racionalmente</a:t>
            </a:r>
            <a:endParaRPr sz="1300"/>
          </a:p>
        </p:txBody>
      </p:sp>
      <p:cxnSp>
        <p:nvCxnSpPr>
          <p:cNvPr id="168" name="Google Shape;168;p21"/>
          <p:cNvCxnSpPr>
            <a:stCxn id="164" idx="2"/>
          </p:cNvCxnSpPr>
          <p:nvPr/>
        </p:nvCxnSpPr>
        <p:spPr>
          <a:xfrm>
            <a:off x="3507500" y="1355350"/>
            <a:ext cx="596400" cy="4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1"/>
          <p:cNvCxnSpPr>
            <a:stCxn id="165" idx="3"/>
          </p:cNvCxnSpPr>
          <p:nvPr/>
        </p:nvCxnSpPr>
        <p:spPr>
          <a:xfrm>
            <a:off x="1841350" y="1165875"/>
            <a:ext cx="1217700" cy="8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1"/>
          <p:cNvCxnSpPr>
            <a:stCxn id="166" idx="3"/>
          </p:cNvCxnSpPr>
          <p:nvPr/>
        </p:nvCxnSpPr>
        <p:spPr>
          <a:xfrm>
            <a:off x="1758875" y="2143363"/>
            <a:ext cx="962700" cy="2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1"/>
          <p:cNvCxnSpPr>
            <a:stCxn id="167" idx="3"/>
          </p:cNvCxnSpPr>
          <p:nvPr/>
        </p:nvCxnSpPr>
        <p:spPr>
          <a:xfrm flipH="1" rot="10800000">
            <a:off x="1619700" y="2927075"/>
            <a:ext cx="1004700" cy="1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21"/>
          <p:cNvSpPr/>
          <p:nvPr/>
        </p:nvSpPr>
        <p:spPr>
          <a:xfrm>
            <a:off x="5513575" y="854025"/>
            <a:ext cx="1783800" cy="713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419" sz="1200">
                <a:solidFill>
                  <a:srgbClr val="374151"/>
                </a:solidFill>
                <a:latin typeface="system-ui"/>
                <a:ea typeface="system-ui"/>
                <a:cs typeface="system-ui"/>
                <a:sym typeface="system-ui"/>
              </a:rPr>
              <a:t>A</a:t>
            </a:r>
            <a:r>
              <a:rPr lang="es-419" sz="1200">
                <a:solidFill>
                  <a:srgbClr val="374151"/>
                </a:solidFill>
                <a:latin typeface="system-ui"/>
                <a:ea typeface="system-ui"/>
                <a:cs typeface="system-ui"/>
                <a:sym typeface="system-ui"/>
              </a:rPr>
              <a:t>prender y mejorar automáticamente a partir de los datos</a:t>
            </a:r>
            <a:endParaRPr sz="1300"/>
          </a:p>
        </p:txBody>
      </p:sp>
      <p:sp>
        <p:nvSpPr>
          <p:cNvPr id="173" name="Google Shape;173;p21"/>
          <p:cNvSpPr/>
          <p:nvPr/>
        </p:nvSpPr>
        <p:spPr>
          <a:xfrm>
            <a:off x="7137725" y="2262675"/>
            <a:ext cx="1783800" cy="1219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419" sz="1200">
                <a:solidFill>
                  <a:srgbClr val="374151"/>
                </a:solidFill>
                <a:latin typeface="system-ui"/>
                <a:ea typeface="system-ui"/>
                <a:cs typeface="system-ui"/>
                <a:sym typeface="system-ui"/>
              </a:rPr>
              <a:t>C</a:t>
            </a:r>
            <a:r>
              <a:rPr lang="es-419" sz="1200">
                <a:solidFill>
                  <a:srgbClr val="374151"/>
                </a:solidFill>
                <a:latin typeface="system-ui"/>
                <a:ea typeface="system-ui"/>
                <a:cs typeface="system-ui"/>
                <a:sym typeface="system-ui"/>
              </a:rPr>
              <a:t>apacidad de automatizar tareas complejas y tomar decisiones basadas en datos.</a:t>
            </a:r>
            <a:endParaRPr sz="1300"/>
          </a:p>
        </p:txBody>
      </p:sp>
      <p:sp>
        <p:nvSpPr>
          <p:cNvPr id="174" name="Google Shape;174;p21"/>
          <p:cNvSpPr/>
          <p:nvPr/>
        </p:nvSpPr>
        <p:spPr>
          <a:xfrm>
            <a:off x="6869325" y="1540063"/>
            <a:ext cx="1783800" cy="5829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419" sz="1200">
                <a:solidFill>
                  <a:srgbClr val="374151"/>
                </a:solidFill>
                <a:latin typeface="system-ui"/>
                <a:ea typeface="system-ui"/>
                <a:cs typeface="system-ui"/>
                <a:sym typeface="system-ui"/>
              </a:rPr>
              <a:t>Modelos y algoritmos</a:t>
            </a:r>
            <a:endParaRPr sz="1300"/>
          </a:p>
        </p:txBody>
      </p:sp>
      <p:sp>
        <p:nvSpPr>
          <p:cNvPr id="175" name="Google Shape;175;p21"/>
          <p:cNvSpPr/>
          <p:nvPr/>
        </p:nvSpPr>
        <p:spPr>
          <a:xfrm>
            <a:off x="5830525" y="3727100"/>
            <a:ext cx="2911800" cy="1274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419" sz="1200">
                <a:solidFill>
                  <a:srgbClr val="374151"/>
                </a:solidFill>
                <a:latin typeface="system-ui"/>
                <a:ea typeface="system-ui"/>
                <a:cs typeface="system-ui"/>
                <a:sym typeface="system-ui"/>
              </a:rPr>
              <a:t>Estructuración de algoritmos para toma inteligente de decisiones - Agrega capas y parámetros para aprender complejos mapeos con modelos no lineales.</a:t>
            </a:r>
            <a:endParaRPr sz="1300"/>
          </a:p>
        </p:txBody>
      </p:sp>
      <p:cxnSp>
        <p:nvCxnSpPr>
          <p:cNvPr id="176" name="Google Shape;176;p21"/>
          <p:cNvCxnSpPr>
            <a:stCxn id="172" idx="1"/>
          </p:cNvCxnSpPr>
          <p:nvPr/>
        </p:nvCxnSpPr>
        <p:spPr>
          <a:xfrm flipH="1">
            <a:off x="4836175" y="1210875"/>
            <a:ext cx="677400" cy="10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1"/>
          <p:cNvCxnSpPr>
            <a:stCxn id="174" idx="1"/>
          </p:cNvCxnSpPr>
          <p:nvPr/>
        </p:nvCxnSpPr>
        <p:spPr>
          <a:xfrm flipH="1">
            <a:off x="5471925" y="1831513"/>
            <a:ext cx="1397400" cy="41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1"/>
          <p:cNvCxnSpPr>
            <a:stCxn id="173" idx="1"/>
          </p:cNvCxnSpPr>
          <p:nvPr/>
        </p:nvCxnSpPr>
        <p:spPr>
          <a:xfrm rot="10800000">
            <a:off x="6395525" y="2736825"/>
            <a:ext cx="742200" cy="1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1"/>
          <p:cNvCxnSpPr>
            <a:stCxn id="175" idx="0"/>
          </p:cNvCxnSpPr>
          <p:nvPr/>
        </p:nvCxnSpPr>
        <p:spPr>
          <a:xfrm rot="10800000">
            <a:off x="6044425" y="2969000"/>
            <a:ext cx="1242000" cy="7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1"/>
          <p:cNvSpPr txBox="1"/>
          <p:nvPr/>
        </p:nvSpPr>
        <p:spPr>
          <a:xfrm>
            <a:off x="517150" y="3592725"/>
            <a:ext cx="236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Es la capacidad de una máquina de ser asociada con el pensamiento humano y emular sus capacidades para resolver problemas y aprender.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6869325" y="310625"/>
            <a:ext cx="220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aprendizaje a partir de observaciones.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